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x="18288000" cy="10287000"/>
  <p:notesSz cx="6858000" cy="9144000"/>
  <p:embeddedFontLst>
    <p:embeddedFont>
      <p:font typeface="Nunito" charset="1" panose="00000000000000000000"/>
      <p:regular r:id="rId35"/>
    </p:embeddedFont>
    <p:embeddedFont>
      <p:font typeface="Arial Bold Italics" charset="1" panose="020B0704020202090204"/>
      <p:regular r:id="rId36"/>
    </p:embeddedFont>
    <p:embeddedFont>
      <p:font typeface="Arial" charset="1" panose="020B0604020202020204"/>
      <p:regular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8684550"/>
            <a:ext cx="18288000" cy="1602450"/>
          </a:xfrm>
          <a:custGeom>
            <a:avLst/>
            <a:gdLst/>
            <a:ahLst/>
            <a:cxnLst/>
            <a:rect r="r" b="b" t="t" l="l"/>
            <a:pathLst>
              <a:path h="1602450" w="18288000">
                <a:moveTo>
                  <a:pt x="0" y="0"/>
                </a:moveTo>
                <a:lnTo>
                  <a:pt x="18288000" y="0"/>
                </a:lnTo>
                <a:lnTo>
                  <a:pt x="18288000" y="1602450"/>
                </a:lnTo>
                <a:lnTo>
                  <a:pt x="0" y="1602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8408" r="0" b="-69284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392646" y="9210675"/>
            <a:ext cx="11502707" cy="45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  <a:spcBef>
                <a:spcPct val="0"/>
              </a:spcBef>
            </a:pPr>
            <a:r>
              <a:rPr lang="en-US" sz="27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Nomes: Henrique Poledna, Eduardo Machado, Yago Ferreira, Luis Henrique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059057" y="596582"/>
            <a:ext cx="4169886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Grupo 1 - Soma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485402" y="4782185"/>
            <a:ext cx="9317196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sz="37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</a:t>
            </a:r>
            <a:r>
              <a:rPr lang="en-US" sz="37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egurança de Sistemas </a:t>
            </a:r>
            <a:r>
              <a:rPr lang="en-US" sz="37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- Trabalho do RA 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5181794"/>
          </a:xfrm>
          <a:custGeom>
            <a:avLst/>
            <a:gdLst/>
            <a:ahLst/>
            <a:cxnLst/>
            <a:rect r="r" b="b" t="t" l="l"/>
            <a:pathLst>
              <a:path h="5181794" w="4489458">
                <a:moveTo>
                  <a:pt x="0" y="0"/>
                </a:moveTo>
                <a:lnTo>
                  <a:pt x="4489457" y="0"/>
                </a:lnTo>
                <a:lnTo>
                  <a:pt x="4489457" y="5181794"/>
                </a:lnTo>
                <a:lnTo>
                  <a:pt x="0" y="5181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208541" r="-56266" b="-6574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46271" y="3456940"/>
            <a:ext cx="10217999" cy="4572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42 &amp; 43 - movq %rbp, %r</a:t>
            </a: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ax; subq $8, %rax: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Calcula o endereço da variável A (%rbp - 8) e o armazena em %rax.</a:t>
            </a:r>
          </a:p>
          <a:p>
            <a:pPr algn="just">
              <a:lnSpc>
                <a:spcPts val="3640"/>
              </a:lnSpc>
            </a:pPr>
          </a:p>
          <a:p>
            <a:pPr algn="just">
              <a:lnSpc>
                <a:spcPts val="3640"/>
              </a:lnSpc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45 &amp; 46 - movq %rbp, %rbx; subq $16, %rbx: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Calcula o endereço da variável B (%rbp - 16) e o armazena em %rbx.</a:t>
            </a:r>
          </a:p>
          <a:p>
            <a:pPr algn="just">
              <a:lnSpc>
                <a:spcPts val="3640"/>
              </a:lnSpc>
            </a:pPr>
          </a:p>
          <a:p>
            <a:pPr algn="just">
              <a:lnSpc>
                <a:spcPts val="3640"/>
              </a:lnSpc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48 &amp; 49 - pushq %rax; pushq %rbx: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Empilha os endereços de A e B para passá-los como argumentos para a função soma,os ponteiros são empurrados para a pilha.</a:t>
            </a:r>
          </a:p>
          <a:p>
            <a:pPr algn="just">
              <a:lnSpc>
                <a:spcPts val="364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585397" y="596582"/>
            <a:ext cx="3117205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Label _start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926014"/>
          </a:xfrm>
          <a:custGeom>
            <a:avLst/>
            <a:gdLst/>
            <a:ahLst/>
            <a:cxnLst/>
            <a:rect r="r" b="b" t="t" l="l"/>
            <a:pathLst>
              <a:path h="7926014" w="4489458">
                <a:moveTo>
                  <a:pt x="0" y="0"/>
                </a:moveTo>
                <a:lnTo>
                  <a:pt x="4489457" y="0"/>
                </a:lnTo>
                <a:lnTo>
                  <a:pt x="4489457" y="7926013"/>
                </a:lnTo>
                <a:lnTo>
                  <a:pt x="0" y="7926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36338" r="-56266" b="-836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46271" y="3047365"/>
            <a:ext cx="10113029" cy="5487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51 - call s</a:t>
            </a: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oma: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Chama a função soma. A execução salta para a label soma.</a:t>
            </a:r>
          </a:p>
          <a:p>
            <a:pPr algn="just">
              <a:lnSpc>
                <a:spcPts val="3640"/>
              </a:lnSpc>
            </a:pPr>
          </a:p>
          <a:p>
            <a:pPr algn="just">
              <a:lnSpc>
                <a:spcPts val="3640"/>
              </a:lnSpc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53 - addq $16, %rsp: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Limpa a pilha. Após soma retornar, esta linha remove os dois endereços que foram empilhados.</a:t>
            </a:r>
          </a:p>
          <a:p>
            <a:pPr algn="just">
              <a:lnSpc>
                <a:spcPts val="3640"/>
              </a:lnSpc>
            </a:pPr>
          </a:p>
          <a:p>
            <a:pPr algn="just">
              <a:lnSpc>
                <a:spcPts val="3640"/>
              </a:lnSpc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55 - </a:t>
            </a: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movq -8(%rbp), %rdi: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Carrega o valor final da variável A no registrador %rdi. Este registrador é usado para passar o código de saída do programa para o sistema.</a:t>
            </a:r>
          </a:p>
          <a:p>
            <a:pPr algn="just">
              <a:lnSpc>
                <a:spcPts val="3640"/>
              </a:lnSpc>
            </a:pPr>
          </a:p>
          <a:p>
            <a:pPr algn="just">
              <a:lnSpc>
                <a:spcPts val="3640"/>
              </a:lnSpc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57 - </a:t>
            </a: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movq $60, %rax: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Coloca o número 60 em %rax. é o número da chamada de sistema (syscall) para exit.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585397" y="596582"/>
            <a:ext cx="3117205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Label _start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926014"/>
          </a:xfrm>
          <a:custGeom>
            <a:avLst/>
            <a:gdLst/>
            <a:ahLst/>
            <a:cxnLst/>
            <a:rect r="r" b="b" t="t" l="l"/>
            <a:pathLst>
              <a:path h="7926014" w="4489458">
                <a:moveTo>
                  <a:pt x="0" y="0"/>
                </a:moveTo>
                <a:lnTo>
                  <a:pt x="4489457" y="0"/>
                </a:lnTo>
                <a:lnTo>
                  <a:pt x="4489457" y="7926013"/>
                </a:lnTo>
                <a:lnTo>
                  <a:pt x="0" y="7926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36338" r="-56266" b="-836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 flipH="true" flipV="true">
            <a:off x="2948924" y="2759178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1" id="11"/>
          <p:cNvSpPr txBox="true"/>
          <p:nvPr/>
        </p:nvSpPr>
        <p:spPr>
          <a:xfrm rot="0">
            <a:off x="7146271" y="3047365"/>
            <a:ext cx="1011302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04099" y="9480710"/>
            <a:ext cx="1342281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AutoShape 15" id="15"/>
          <p:cNvSpPr/>
          <p:nvPr/>
        </p:nvSpPr>
        <p:spPr>
          <a:xfrm>
            <a:off x="10503061" y="9382320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6" id="16"/>
          <p:cNvSpPr txBox="true"/>
          <p:nvPr/>
        </p:nvSpPr>
        <p:spPr>
          <a:xfrm rot="0">
            <a:off x="11045495" y="9103677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AutoShape 17" id="17"/>
          <p:cNvSpPr/>
          <p:nvPr/>
        </p:nvSpPr>
        <p:spPr>
          <a:xfrm>
            <a:off x="10503061" y="9716931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8" id="18"/>
          <p:cNvSpPr txBox="true"/>
          <p:nvPr/>
        </p:nvSpPr>
        <p:spPr>
          <a:xfrm rot="0">
            <a:off x="11033886" y="9436261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669092" y="3971341"/>
            <a:ext cx="5986041" cy="2277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24"/>
              </a:lnSpc>
              <a:spcBef>
                <a:spcPct val="0"/>
              </a:spcBef>
            </a:pPr>
            <a:r>
              <a:rPr lang="en-US" sz="258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Execução d</a:t>
            </a:r>
            <a:r>
              <a:rPr lang="en-US" sz="2589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 pushq %rbp. O ponteiro de base da função anterior é salvo na pilha. O %rsp é decrementado e passa a apontar para este novo valor no topo da pilha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926014"/>
          </a:xfrm>
          <a:custGeom>
            <a:avLst/>
            <a:gdLst/>
            <a:ahLst/>
            <a:cxnLst/>
            <a:rect r="r" b="b" t="t" l="l"/>
            <a:pathLst>
              <a:path h="7926014" w="4489458">
                <a:moveTo>
                  <a:pt x="0" y="0"/>
                </a:moveTo>
                <a:lnTo>
                  <a:pt x="4489457" y="0"/>
                </a:lnTo>
                <a:lnTo>
                  <a:pt x="4489457" y="7926013"/>
                </a:lnTo>
                <a:lnTo>
                  <a:pt x="0" y="7926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36338" r="-56266" b="-836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 flipH="true" flipV="true">
            <a:off x="3487914" y="3347720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1" id="11"/>
          <p:cNvSpPr txBox="true"/>
          <p:nvPr/>
        </p:nvSpPr>
        <p:spPr>
          <a:xfrm rot="0">
            <a:off x="7146271" y="3047365"/>
            <a:ext cx="1011302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04099" y="9480710"/>
            <a:ext cx="1342281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AutoShape 15" id="15"/>
          <p:cNvSpPr/>
          <p:nvPr/>
        </p:nvSpPr>
        <p:spPr>
          <a:xfrm>
            <a:off x="10556022" y="900819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6" id="16"/>
          <p:cNvSpPr txBox="true"/>
          <p:nvPr/>
        </p:nvSpPr>
        <p:spPr>
          <a:xfrm rot="0">
            <a:off x="11345952" y="8708476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755564" y="8708476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041496" y="5076825"/>
            <a:ext cx="4001492" cy="457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Res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erva 16 bytes na pilha.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926014"/>
          </a:xfrm>
          <a:custGeom>
            <a:avLst/>
            <a:gdLst/>
            <a:ahLst/>
            <a:cxnLst/>
            <a:rect r="r" b="b" t="t" l="l"/>
            <a:pathLst>
              <a:path h="7926014" w="4489458">
                <a:moveTo>
                  <a:pt x="0" y="0"/>
                </a:moveTo>
                <a:lnTo>
                  <a:pt x="4489457" y="0"/>
                </a:lnTo>
                <a:lnTo>
                  <a:pt x="4489457" y="7926013"/>
                </a:lnTo>
                <a:lnTo>
                  <a:pt x="0" y="7926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36338" r="-56266" b="-836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 flipH="true" flipV="true">
            <a:off x="3962084" y="4552369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1" id="11"/>
          <p:cNvSpPr txBox="true"/>
          <p:nvPr/>
        </p:nvSpPr>
        <p:spPr>
          <a:xfrm rot="0">
            <a:off x="7146271" y="3047365"/>
            <a:ext cx="1011302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04099" y="9480710"/>
            <a:ext cx="1342281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AutoShape 15" id="15"/>
          <p:cNvSpPr/>
          <p:nvPr/>
        </p:nvSpPr>
        <p:spPr>
          <a:xfrm>
            <a:off x="10527447" y="900819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6" id="16"/>
          <p:cNvSpPr txBox="true"/>
          <p:nvPr/>
        </p:nvSpPr>
        <p:spPr>
          <a:xfrm rot="0">
            <a:off x="11022277" y="8727526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AutoShape 21" id="21"/>
          <p:cNvSpPr/>
          <p:nvPr/>
        </p:nvSpPr>
        <p:spPr>
          <a:xfrm>
            <a:off x="10527447" y="833614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2" id="22"/>
          <p:cNvSpPr txBox="true"/>
          <p:nvPr/>
        </p:nvSpPr>
        <p:spPr>
          <a:xfrm rot="0">
            <a:off x="11045495" y="8055478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9" id="29"/>
          <p:cNvSpPr/>
          <p:nvPr/>
        </p:nvSpPr>
        <p:spPr>
          <a:xfrm flipH="true" flipV="true">
            <a:off x="3819730" y="3935844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0" id="30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535260" y="5071353"/>
            <a:ext cx="4651547" cy="1829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 valor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 5 e 3 são movidos para essas posições de memória, representando as variáveis A e B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926014"/>
          </a:xfrm>
          <a:custGeom>
            <a:avLst/>
            <a:gdLst/>
            <a:ahLst/>
            <a:cxnLst/>
            <a:rect r="r" b="b" t="t" l="l"/>
            <a:pathLst>
              <a:path h="7926014" w="4489458">
                <a:moveTo>
                  <a:pt x="0" y="0"/>
                </a:moveTo>
                <a:lnTo>
                  <a:pt x="4489457" y="0"/>
                </a:lnTo>
                <a:lnTo>
                  <a:pt x="4489457" y="7926013"/>
                </a:lnTo>
                <a:lnTo>
                  <a:pt x="0" y="7926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36338" r="-56266" b="-836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146271" y="3047365"/>
            <a:ext cx="1011302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04099" y="9480710"/>
            <a:ext cx="1342281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AutoShape 14" id="14"/>
          <p:cNvSpPr/>
          <p:nvPr/>
        </p:nvSpPr>
        <p:spPr>
          <a:xfrm>
            <a:off x="10527447" y="900819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5" id="15"/>
          <p:cNvSpPr txBox="true"/>
          <p:nvPr/>
        </p:nvSpPr>
        <p:spPr>
          <a:xfrm rot="0">
            <a:off x="11022277" y="8727526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AutoShape 20" id="20"/>
          <p:cNvSpPr/>
          <p:nvPr/>
        </p:nvSpPr>
        <p:spPr>
          <a:xfrm>
            <a:off x="10527447" y="833614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1" id="21"/>
          <p:cNvSpPr txBox="true"/>
          <p:nvPr/>
        </p:nvSpPr>
        <p:spPr>
          <a:xfrm rot="0">
            <a:off x="11045495" y="8055478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8" id="28"/>
          <p:cNvSpPr/>
          <p:nvPr/>
        </p:nvSpPr>
        <p:spPr>
          <a:xfrm flipH="true">
            <a:off x="3592689" y="5162550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9" id="29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AutoShape 31" id="31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2" id="32"/>
          <p:cNvSpPr txBox="true"/>
          <p:nvPr/>
        </p:nvSpPr>
        <p:spPr>
          <a:xfrm rot="0">
            <a:off x="11046445" y="8429602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AutoShape 33" id="33"/>
          <p:cNvSpPr/>
          <p:nvPr/>
        </p:nvSpPr>
        <p:spPr>
          <a:xfrm flipH="true">
            <a:off x="3342487" y="5455920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4" id="34"/>
          <p:cNvSpPr txBox="true"/>
          <p:nvPr/>
        </p:nvSpPr>
        <p:spPr>
          <a:xfrm rot="0">
            <a:off x="5688751" y="2222116"/>
            <a:ext cx="5766467" cy="2744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Preparação do primeiro argum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ento. O endereço da variável A (que contém o valor 5) é calculado e armazenado no registrador %rax, preparando-o para ser passado como argumento para a função soma.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926014"/>
          </a:xfrm>
          <a:custGeom>
            <a:avLst/>
            <a:gdLst/>
            <a:ahLst/>
            <a:cxnLst/>
            <a:rect r="r" b="b" t="t" l="l"/>
            <a:pathLst>
              <a:path h="7926014" w="4489458">
                <a:moveTo>
                  <a:pt x="0" y="0"/>
                </a:moveTo>
                <a:lnTo>
                  <a:pt x="4489457" y="0"/>
                </a:lnTo>
                <a:lnTo>
                  <a:pt x="4489457" y="7926013"/>
                </a:lnTo>
                <a:lnTo>
                  <a:pt x="0" y="7926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36338" r="-56266" b="-836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04099" y="9480710"/>
            <a:ext cx="1342281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AutoShape 13" id="13"/>
          <p:cNvSpPr/>
          <p:nvPr/>
        </p:nvSpPr>
        <p:spPr>
          <a:xfrm>
            <a:off x="10527447" y="900819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4" id="14"/>
          <p:cNvSpPr txBox="true"/>
          <p:nvPr/>
        </p:nvSpPr>
        <p:spPr>
          <a:xfrm rot="0">
            <a:off x="11022277" y="8727526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AutoShape 19" id="19"/>
          <p:cNvSpPr/>
          <p:nvPr/>
        </p:nvSpPr>
        <p:spPr>
          <a:xfrm>
            <a:off x="10527447" y="833614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0" id="20"/>
          <p:cNvSpPr txBox="true"/>
          <p:nvPr/>
        </p:nvSpPr>
        <p:spPr>
          <a:xfrm rot="0">
            <a:off x="10740604" y="8074528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7" id="27"/>
          <p:cNvSpPr/>
          <p:nvPr/>
        </p:nvSpPr>
        <p:spPr>
          <a:xfrm flipH="true">
            <a:off x="3464535" y="6341568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8" id="28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AutoShape 30" id="30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1" id="31"/>
          <p:cNvSpPr txBox="true"/>
          <p:nvPr/>
        </p:nvSpPr>
        <p:spPr>
          <a:xfrm rot="0">
            <a:off x="11046445" y="8429602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AutoShape 32" id="32"/>
          <p:cNvSpPr/>
          <p:nvPr/>
        </p:nvSpPr>
        <p:spPr>
          <a:xfrm flipH="true">
            <a:off x="3592689" y="6045429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3" id="33"/>
          <p:cNvSpPr txBox="true"/>
          <p:nvPr/>
        </p:nvSpPr>
        <p:spPr>
          <a:xfrm rot="0">
            <a:off x="11194323" y="8074528"/>
            <a:ext cx="314027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rbx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189001" y="2644170"/>
            <a:ext cx="4857445" cy="2744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eparação do segundo argumento. </a:t>
            </a:r>
          </a:p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endereço da variável B (que contém o valor 3) é calculado e armazenado no registrador %rbx.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926014"/>
          </a:xfrm>
          <a:custGeom>
            <a:avLst/>
            <a:gdLst/>
            <a:ahLst/>
            <a:cxnLst/>
            <a:rect r="r" b="b" t="t" l="l"/>
            <a:pathLst>
              <a:path h="7926014" w="4489458">
                <a:moveTo>
                  <a:pt x="0" y="0"/>
                </a:moveTo>
                <a:lnTo>
                  <a:pt x="4489457" y="0"/>
                </a:lnTo>
                <a:lnTo>
                  <a:pt x="4489457" y="7926013"/>
                </a:lnTo>
                <a:lnTo>
                  <a:pt x="0" y="7926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36338" r="-56266" b="-836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146271" y="3047365"/>
            <a:ext cx="1011302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04099" y="9480710"/>
            <a:ext cx="1342281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AutoShape 14" id="14"/>
          <p:cNvSpPr/>
          <p:nvPr/>
        </p:nvSpPr>
        <p:spPr>
          <a:xfrm>
            <a:off x="10556022" y="900819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5" id="15"/>
          <p:cNvSpPr txBox="true"/>
          <p:nvPr/>
        </p:nvSpPr>
        <p:spPr>
          <a:xfrm rot="0">
            <a:off x="11042353" y="8746576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AutoShape 20" id="20"/>
          <p:cNvSpPr/>
          <p:nvPr/>
        </p:nvSpPr>
        <p:spPr>
          <a:xfrm>
            <a:off x="10556022" y="769753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1" id="21"/>
          <p:cNvSpPr txBox="true"/>
          <p:nvPr/>
        </p:nvSpPr>
        <p:spPr>
          <a:xfrm rot="0">
            <a:off x="11052440" y="7448593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8" id="28"/>
          <p:cNvSpPr/>
          <p:nvPr/>
        </p:nvSpPr>
        <p:spPr>
          <a:xfrm flipH="true">
            <a:off x="2989213" y="7246782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9" id="29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AutoShape 31" id="31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2" id="32"/>
          <p:cNvSpPr txBox="true"/>
          <p:nvPr/>
        </p:nvSpPr>
        <p:spPr>
          <a:xfrm rot="0">
            <a:off x="11052440" y="8429536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AutoShape 33" id="33"/>
          <p:cNvSpPr/>
          <p:nvPr/>
        </p:nvSpPr>
        <p:spPr>
          <a:xfrm flipH="true">
            <a:off x="2989213" y="6972195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4" id="34"/>
          <p:cNvSpPr txBox="true"/>
          <p:nvPr/>
        </p:nvSpPr>
        <p:spPr>
          <a:xfrm rot="0">
            <a:off x="11042353" y="8081688"/>
            <a:ext cx="314027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rbx</a:t>
            </a:r>
          </a:p>
        </p:txBody>
      </p:sp>
      <p:grpSp>
        <p:nvGrpSpPr>
          <p:cNvPr name="Group 35" id="35"/>
          <p:cNvGrpSpPr/>
          <p:nvPr/>
        </p:nvGrpSpPr>
        <p:grpSpPr>
          <a:xfrm rot="0">
            <a:off x="12059454" y="8019175"/>
            <a:ext cx="3037042" cy="336024"/>
            <a:chOff x="0" y="0"/>
            <a:chExt cx="799879" cy="885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12056718" y="7683151"/>
            <a:ext cx="3037042" cy="336024"/>
            <a:chOff x="0" y="0"/>
            <a:chExt cx="799879" cy="885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sp>
        <p:nvSpPr>
          <p:cNvPr name="AutoShape 43" id="43"/>
          <p:cNvSpPr/>
          <p:nvPr/>
        </p:nvSpPr>
        <p:spPr>
          <a:xfrm>
            <a:off x="10556022" y="835519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44" id="44"/>
          <p:cNvSpPr txBox="true"/>
          <p:nvPr/>
        </p:nvSpPr>
        <p:spPr>
          <a:xfrm rot="0">
            <a:off x="6189001" y="2644170"/>
            <a:ext cx="4857445" cy="3201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assagem de argumentos para a função soma. Os endereços das variáveis A e B, contidos em %rax e %rbx, são empilhados com pushq. A pilha agora contém os dois ponteiros que a função soma utilizará.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926014"/>
          </a:xfrm>
          <a:custGeom>
            <a:avLst/>
            <a:gdLst/>
            <a:ahLst/>
            <a:cxnLst/>
            <a:rect r="r" b="b" t="t" l="l"/>
            <a:pathLst>
              <a:path h="7926014" w="4489458">
                <a:moveTo>
                  <a:pt x="0" y="0"/>
                </a:moveTo>
                <a:lnTo>
                  <a:pt x="4489457" y="0"/>
                </a:lnTo>
                <a:lnTo>
                  <a:pt x="4489457" y="7926013"/>
                </a:lnTo>
                <a:lnTo>
                  <a:pt x="0" y="7926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36338" r="-56266" b="-836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556022" y="900819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4" id="14"/>
          <p:cNvSpPr/>
          <p:nvPr/>
        </p:nvSpPr>
        <p:spPr>
          <a:xfrm>
            <a:off x="10556022" y="666371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5" id="15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1" id="21"/>
          <p:cNvSpPr/>
          <p:nvPr/>
        </p:nvSpPr>
        <p:spPr>
          <a:xfrm flipH="true">
            <a:off x="2874550" y="7866837"/>
            <a:ext cx="2654822" cy="3376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2" id="22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3" id="23"/>
          <p:cNvSpPr txBox="true"/>
          <p:nvPr/>
        </p:nvSpPr>
        <p:spPr>
          <a:xfrm rot="0">
            <a:off x="11042353" y="8081688"/>
            <a:ext cx="314027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rbx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2059454" y="8019175"/>
            <a:ext cx="3037042" cy="336024"/>
            <a:chOff x="0" y="0"/>
            <a:chExt cx="799879" cy="885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056718" y="7683151"/>
            <a:ext cx="3037042" cy="336024"/>
            <a:chOff x="0" y="0"/>
            <a:chExt cx="799879" cy="885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30" id="30"/>
          <p:cNvSpPr/>
          <p:nvPr/>
        </p:nvSpPr>
        <p:spPr>
          <a:xfrm>
            <a:off x="10556022" y="835519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31" id="31"/>
          <p:cNvSpPr/>
          <p:nvPr/>
        </p:nvSpPr>
        <p:spPr>
          <a:xfrm flipH="false" flipV="false" rot="0">
            <a:off x="5119278" y="2243992"/>
            <a:ext cx="4489458" cy="3179217"/>
          </a:xfrm>
          <a:custGeom>
            <a:avLst/>
            <a:gdLst/>
            <a:ahLst/>
            <a:cxnLst/>
            <a:rect r="r" b="b" t="t" l="l"/>
            <a:pathLst>
              <a:path h="3179217" w="4489458">
                <a:moveTo>
                  <a:pt x="0" y="0"/>
                </a:moveTo>
                <a:lnTo>
                  <a:pt x="4489458" y="0"/>
                </a:lnTo>
                <a:lnTo>
                  <a:pt x="4489458" y="3179216"/>
                </a:lnTo>
                <a:lnTo>
                  <a:pt x="0" y="31792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789" t="-47520" r="-10405" b="-283479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7146271" y="3047365"/>
            <a:ext cx="1011302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2904107" y="9480710"/>
            <a:ext cx="1342264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042353" y="8746576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1053961" y="6383046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1052440" y="8429536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sp>
        <p:nvSpPr>
          <p:cNvPr name="AutoShape 44" id="44"/>
          <p:cNvSpPr/>
          <p:nvPr/>
        </p:nvSpPr>
        <p:spPr>
          <a:xfrm flipH="true">
            <a:off x="6787132" y="2597084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45" id="45"/>
          <p:cNvGrpSpPr/>
          <p:nvPr/>
        </p:nvGrpSpPr>
        <p:grpSpPr>
          <a:xfrm rot="0">
            <a:off x="12059454" y="7347127"/>
            <a:ext cx="3037042" cy="336024"/>
            <a:chOff x="0" y="0"/>
            <a:chExt cx="799879" cy="885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48" id="48"/>
          <p:cNvSpPr txBox="true"/>
          <p:nvPr/>
        </p:nvSpPr>
        <p:spPr>
          <a:xfrm rot="0">
            <a:off x="12711871" y="7351987"/>
            <a:ext cx="1726737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rip retorno</a:t>
            </a:r>
          </a:p>
        </p:txBody>
      </p:sp>
      <p:grpSp>
        <p:nvGrpSpPr>
          <p:cNvPr name="Group 49" id="49"/>
          <p:cNvGrpSpPr/>
          <p:nvPr/>
        </p:nvGrpSpPr>
        <p:grpSpPr>
          <a:xfrm rot="0">
            <a:off x="12059454" y="6682766"/>
            <a:ext cx="3037042" cy="669221"/>
            <a:chOff x="0" y="0"/>
            <a:chExt cx="799879" cy="176256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52" id="52"/>
          <p:cNvSpPr txBox="true"/>
          <p:nvPr/>
        </p:nvSpPr>
        <p:spPr>
          <a:xfrm rot="0">
            <a:off x="12832835" y="6800206"/>
            <a:ext cx="1484809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_start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5851072" y="5779009"/>
            <a:ext cx="4383274" cy="4115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Execução d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instrução call soma. Antes de desviar o fluxo para a função soma, o endereço da próxima instrução em _start é empilhado. Este é o Endereço de Retorno (RA), que garante que o programa saiba para onde voltar.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294494"/>
          </a:xfrm>
          <a:custGeom>
            <a:avLst/>
            <a:gdLst/>
            <a:ahLst/>
            <a:cxnLst/>
            <a:rect r="r" b="b" t="t" l="l"/>
            <a:pathLst>
              <a:path h="7294494" w="4489458">
                <a:moveTo>
                  <a:pt x="0" y="0"/>
                </a:moveTo>
                <a:lnTo>
                  <a:pt x="4489457" y="0"/>
                </a:lnTo>
                <a:lnTo>
                  <a:pt x="4489457" y="7294493"/>
                </a:lnTo>
                <a:lnTo>
                  <a:pt x="0" y="7294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6653" r="-56266" b="-14923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556022" y="6676381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4" id="14"/>
          <p:cNvSpPr/>
          <p:nvPr/>
        </p:nvSpPr>
        <p:spPr>
          <a:xfrm>
            <a:off x="10556022" y="636369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5" id="15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1" id="21"/>
          <p:cNvSpPr/>
          <p:nvPr/>
        </p:nvSpPr>
        <p:spPr>
          <a:xfrm flipH="true">
            <a:off x="3719374" y="3930123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2" id="22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3" id="23"/>
          <p:cNvSpPr txBox="true"/>
          <p:nvPr/>
        </p:nvSpPr>
        <p:spPr>
          <a:xfrm rot="0">
            <a:off x="11042353" y="8081688"/>
            <a:ext cx="314027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rbx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2059454" y="8019175"/>
            <a:ext cx="3037042" cy="336024"/>
            <a:chOff x="0" y="0"/>
            <a:chExt cx="799879" cy="885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056718" y="7683151"/>
            <a:ext cx="3037042" cy="336024"/>
            <a:chOff x="0" y="0"/>
            <a:chExt cx="799879" cy="885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30" id="30"/>
          <p:cNvSpPr/>
          <p:nvPr/>
        </p:nvSpPr>
        <p:spPr>
          <a:xfrm>
            <a:off x="10556022" y="835519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1" id="31"/>
          <p:cNvSpPr txBox="true"/>
          <p:nvPr/>
        </p:nvSpPr>
        <p:spPr>
          <a:xfrm rot="0">
            <a:off x="7146271" y="3047365"/>
            <a:ext cx="1011302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904107" y="9480710"/>
            <a:ext cx="1342264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042353" y="6414761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053961" y="6083026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823655" y="8421874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grpSp>
        <p:nvGrpSpPr>
          <p:cNvPr name="Group 43" id="43"/>
          <p:cNvGrpSpPr/>
          <p:nvPr/>
        </p:nvGrpSpPr>
        <p:grpSpPr>
          <a:xfrm rot="0">
            <a:off x="12059454" y="7347127"/>
            <a:ext cx="3037042" cy="336024"/>
            <a:chOff x="0" y="0"/>
            <a:chExt cx="799879" cy="885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46" id="46"/>
          <p:cNvSpPr txBox="true"/>
          <p:nvPr/>
        </p:nvSpPr>
        <p:spPr>
          <a:xfrm rot="0">
            <a:off x="12711871" y="7351987"/>
            <a:ext cx="1726737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rip retorno</a:t>
            </a:r>
          </a:p>
        </p:txBody>
      </p:sp>
      <p:grpSp>
        <p:nvGrpSpPr>
          <p:cNvPr name="Group 47" id="47"/>
          <p:cNvGrpSpPr/>
          <p:nvPr/>
        </p:nvGrpSpPr>
        <p:grpSpPr>
          <a:xfrm rot="0">
            <a:off x="12059454" y="6682766"/>
            <a:ext cx="3037042" cy="669221"/>
            <a:chOff x="0" y="0"/>
            <a:chExt cx="799879" cy="176256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50" id="50"/>
          <p:cNvSpPr txBox="true"/>
          <p:nvPr/>
        </p:nvSpPr>
        <p:spPr>
          <a:xfrm rot="0">
            <a:off x="12832835" y="6800206"/>
            <a:ext cx="1484809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_start</a:t>
            </a:r>
          </a:p>
        </p:txBody>
      </p:sp>
      <p:sp>
        <p:nvSpPr>
          <p:cNvPr name="AutoShape 51" id="51"/>
          <p:cNvSpPr/>
          <p:nvPr/>
        </p:nvSpPr>
        <p:spPr>
          <a:xfrm flipH="true">
            <a:off x="3481786" y="4239840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52" id="52"/>
          <p:cNvGrpSpPr/>
          <p:nvPr/>
        </p:nvGrpSpPr>
        <p:grpSpPr>
          <a:xfrm rot="0">
            <a:off x="12059454" y="6359407"/>
            <a:ext cx="3037042" cy="336024"/>
            <a:chOff x="0" y="0"/>
            <a:chExt cx="799879" cy="8850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55" id="55"/>
          <p:cNvSpPr txBox="true"/>
          <p:nvPr/>
        </p:nvSpPr>
        <p:spPr>
          <a:xfrm rot="0">
            <a:off x="11362995" y="8429536"/>
            <a:ext cx="290711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rcx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6091299" y="4939117"/>
            <a:ext cx="3979034" cy="2744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Puxa o %rbp para a posição do %rsp e depois aloca 8B para a variável temporária, que por sinal esquecemos de utilizar ela.    :(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861802" y="1517707"/>
            <a:ext cx="10564396" cy="9323080"/>
          </a:xfrm>
          <a:custGeom>
            <a:avLst/>
            <a:gdLst/>
            <a:ahLst/>
            <a:cxnLst/>
            <a:rect r="r" b="b" t="t" l="l"/>
            <a:pathLst>
              <a:path h="9323080" w="10564396">
                <a:moveTo>
                  <a:pt x="0" y="0"/>
                </a:moveTo>
                <a:lnTo>
                  <a:pt x="10564396" y="0"/>
                </a:lnTo>
                <a:lnTo>
                  <a:pt x="10564396" y="9323079"/>
                </a:lnTo>
                <a:lnTo>
                  <a:pt x="0" y="93230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255371" y="596582"/>
            <a:ext cx="3777258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Codigo base C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294494"/>
          </a:xfrm>
          <a:custGeom>
            <a:avLst/>
            <a:gdLst/>
            <a:ahLst/>
            <a:cxnLst/>
            <a:rect r="r" b="b" t="t" l="l"/>
            <a:pathLst>
              <a:path h="7294494" w="4489458">
                <a:moveTo>
                  <a:pt x="0" y="0"/>
                </a:moveTo>
                <a:lnTo>
                  <a:pt x="4489457" y="0"/>
                </a:lnTo>
                <a:lnTo>
                  <a:pt x="4489457" y="7294493"/>
                </a:lnTo>
                <a:lnTo>
                  <a:pt x="0" y="7294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6653" r="-56266" b="-14923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556022" y="6676381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4" id="14"/>
          <p:cNvSpPr/>
          <p:nvPr/>
        </p:nvSpPr>
        <p:spPr>
          <a:xfrm>
            <a:off x="10556022" y="636369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5" id="15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1" id="21"/>
          <p:cNvSpPr/>
          <p:nvPr/>
        </p:nvSpPr>
        <p:spPr>
          <a:xfrm flipH="true">
            <a:off x="4142283" y="4852833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2" id="22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3" id="23"/>
          <p:cNvSpPr txBox="true"/>
          <p:nvPr/>
        </p:nvSpPr>
        <p:spPr>
          <a:xfrm rot="0">
            <a:off x="11042353" y="8081688"/>
            <a:ext cx="314027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rbx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2059454" y="8019175"/>
            <a:ext cx="3037042" cy="336024"/>
            <a:chOff x="0" y="0"/>
            <a:chExt cx="799879" cy="885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056718" y="7683151"/>
            <a:ext cx="3037042" cy="336024"/>
            <a:chOff x="0" y="0"/>
            <a:chExt cx="799879" cy="885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30" id="30"/>
          <p:cNvSpPr/>
          <p:nvPr/>
        </p:nvSpPr>
        <p:spPr>
          <a:xfrm>
            <a:off x="10556022" y="835519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1" id="31"/>
          <p:cNvSpPr txBox="true"/>
          <p:nvPr/>
        </p:nvSpPr>
        <p:spPr>
          <a:xfrm rot="0">
            <a:off x="7146271" y="3047365"/>
            <a:ext cx="1011302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904107" y="9480710"/>
            <a:ext cx="1342264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042353" y="6414761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053961" y="6083026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823655" y="8421874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grpSp>
        <p:nvGrpSpPr>
          <p:cNvPr name="Group 43" id="43"/>
          <p:cNvGrpSpPr/>
          <p:nvPr/>
        </p:nvGrpSpPr>
        <p:grpSpPr>
          <a:xfrm rot="0">
            <a:off x="12059454" y="7347127"/>
            <a:ext cx="3037042" cy="336024"/>
            <a:chOff x="0" y="0"/>
            <a:chExt cx="799879" cy="885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46" id="46"/>
          <p:cNvSpPr txBox="true"/>
          <p:nvPr/>
        </p:nvSpPr>
        <p:spPr>
          <a:xfrm rot="0">
            <a:off x="12711871" y="7351987"/>
            <a:ext cx="1726737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rip retorno</a:t>
            </a:r>
          </a:p>
        </p:txBody>
      </p:sp>
      <p:grpSp>
        <p:nvGrpSpPr>
          <p:cNvPr name="Group 47" id="47"/>
          <p:cNvGrpSpPr/>
          <p:nvPr/>
        </p:nvGrpSpPr>
        <p:grpSpPr>
          <a:xfrm rot="0">
            <a:off x="12059454" y="6682766"/>
            <a:ext cx="3037042" cy="669221"/>
            <a:chOff x="0" y="0"/>
            <a:chExt cx="799879" cy="176256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49" id="4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50" id="50"/>
          <p:cNvSpPr txBox="true"/>
          <p:nvPr/>
        </p:nvSpPr>
        <p:spPr>
          <a:xfrm rot="0">
            <a:off x="12832835" y="6800206"/>
            <a:ext cx="1484809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_start</a:t>
            </a:r>
          </a:p>
        </p:txBody>
      </p:sp>
      <p:sp>
        <p:nvSpPr>
          <p:cNvPr name="AutoShape 51" id="51"/>
          <p:cNvSpPr/>
          <p:nvPr/>
        </p:nvSpPr>
        <p:spPr>
          <a:xfrm flipH="true">
            <a:off x="3917511" y="5162550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52" id="52"/>
          <p:cNvGrpSpPr/>
          <p:nvPr/>
        </p:nvGrpSpPr>
        <p:grpSpPr>
          <a:xfrm rot="0">
            <a:off x="12059454" y="6359407"/>
            <a:ext cx="3037042" cy="336024"/>
            <a:chOff x="0" y="0"/>
            <a:chExt cx="799879" cy="88500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55" id="55"/>
          <p:cNvSpPr txBox="true"/>
          <p:nvPr/>
        </p:nvSpPr>
        <p:spPr>
          <a:xfrm rot="0">
            <a:off x="11362995" y="8429536"/>
            <a:ext cx="290711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rcx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6033756" y="6175249"/>
            <a:ext cx="3931065" cy="228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lógica começa com a l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eitura do primeiro argumento (endereço de A) para %rax e a busca do seu valor (5) para %rcx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294494"/>
          </a:xfrm>
          <a:custGeom>
            <a:avLst/>
            <a:gdLst/>
            <a:ahLst/>
            <a:cxnLst/>
            <a:rect r="r" b="b" t="t" l="l"/>
            <a:pathLst>
              <a:path h="7294494" w="4489458">
                <a:moveTo>
                  <a:pt x="0" y="0"/>
                </a:moveTo>
                <a:lnTo>
                  <a:pt x="4489457" y="0"/>
                </a:lnTo>
                <a:lnTo>
                  <a:pt x="4489457" y="7294493"/>
                </a:lnTo>
                <a:lnTo>
                  <a:pt x="0" y="7294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6653" r="-56266" b="-14923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556022" y="6676381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4" id="14"/>
          <p:cNvSpPr/>
          <p:nvPr/>
        </p:nvSpPr>
        <p:spPr>
          <a:xfrm>
            <a:off x="10556022" y="636369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5" id="15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1" id="21"/>
          <p:cNvSpPr/>
          <p:nvPr/>
        </p:nvSpPr>
        <p:spPr>
          <a:xfrm flipH="true">
            <a:off x="4156567" y="5734621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2" id="22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3" id="23"/>
          <p:cNvSpPr txBox="true"/>
          <p:nvPr/>
        </p:nvSpPr>
        <p:spPr>
          <a:xfrm rot="0">
            <a:off x="10823655" y="8115211"/>
            <a:ext cx="314027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rbx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2059454" y="8019175"/>
            <a:ext cx="3037042" cy="336024"/>
            <a:chOff x="0" y="0"/>
            <a:chExt cx="799879" cy="885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056718" y="7683151"/>
            <a:ext cx="3037042" cy="336024"/>
            <a:chOff x="0" y="0"/>
            <a:chExt cx="799879" cy="885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30" id="30"/>
          <p:cNvSpPr/>
          <p:nvPr/>
        </p:nvSpPr>
        <p:spPr>
          <a:xfrm>
            <a:off x="10556022" y="835519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1" id="31"/>
          <p:cNvGrpSpPr/>
          <p:nvPr/>
        </p:nvGrpSpPr>
        <p:grpSpPr>
          <a:xfrm rot="0">
            <a:off x="12059454" y="7347127"/>
            <a:ext cx="3037042" cy="336024"/>
            <a:chOff x="0" y="0"/>
            <a:chExt cx="799879" cy="885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2059454" y="6682766"/>
            <a:ext cx="3037042" cy="669221"/>
            <a:chOff x="0" y="0"/>
            <a:chExt cx="799879" cy="176256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37" id="37"/>
          <p:cNvSpPr/>
          <p:nvPr/>
        </p:nvSpPr>
        <p:spPr>
          <a:xfrm flipH="true">
            <a:off x="3888588" y="6048946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8" id="38"/>
          <p:cNvGrpSpPr/>
          <p:nvPr/>
        </p:nvGrpSpPr>
        <p:grpSpPr>
          <a:xfrm rot="0">
            <a:off x="12059454" y="6359407"/>
            <a:ext cx="3037042" cy="336024"/>
            <a:chOff x="0" y="0"/>
            <a:chExt cx="799879" cy="885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41" id="41"/>
          <p:cNvSpPr txBox="true"/>
          <p:nvPr/>
        </p:nvSpPr>
        <p:spPr>
          <a:xfrm rot="0">
            <a:off x="7146271" y="3047365"/>
            <a:ext cx="1011302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</a:p>
        </p:txBody>
      </p:sp>
      <p:sp>
        <p:nvSpPr>
          <p:cNvPr name="TextBox 42" id="42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2904107" y="9480710"/>
            <a:ext cx="1342264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042353" y="6433811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1053961" y="6130651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0823655" y="8469925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2711871" y="7351987"/>
            <a:ext cx="1726737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rip retorno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2832835" y="6800206"/>
            <a:ext cx="1484809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_start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1362995" y="8469925"/>
            <a:ext cx="290711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rcx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1362416" y="8115211"/>
            <a:ext cx="315185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rdx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5816836" y="6460744"/>
            <a:ext cx="4041629" cy="2744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eitura do segundo valor. O segundo argumento (endereço de B) é lido para %rbx, e seu valor (3) é buscado da memória e armazenado em %rdx.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294494"/>
          </a:xfrm>
          <a:custGeom>
            <a:avLst/>
            <a:gdLst/>
            <a:ahLst/>
            <a:cxnLst/>
            <a:rect r="r" b="b" t="t" l="l"/>
            <a:pathLst>
              <a:path h="7294494" w="4489458">
                <a:moveTo>
                  <a:pt x="0" y="0"/>
                </a:moveTo>
                <a:lnTo>
                  <a:pt x="4489457" y="0"/>
                </a:lnTo>
                <a:lnTo>
                  <a:pt x="4489457" y="7294493"/>
                </a:lnTo>
                <a:lnTo>
                  <a:pt x="0" y="7294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6653" r="-56266" b="-14923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556022" y="6676381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4" id="14"/>
          <p:cNvSpPr/>
          <p:nvPr/>
        </p:nvSpPr>
        <p:spPr>
          <a:xfrm>
            <a:off x="10556022" y="636369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5" id="15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1" id="21"/>
          <p:cNvSpPr/>
          <p:nvPr/>
        </p:nvSpPr>
        <p:spPr>
          <a:xfrm flipH="true">
            <a:off x="3592689" y="6657331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2" id="22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3" id="23"/>
          <p:cNvSpPr txBox="true"/>
          <p:nvPr/>
        </p:nvSpPr>
        <p:spPr>
          <a:xfrm rot="0">
            <a:off x="10823655" y="8115211"/>
            <a:ext cx="314027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rbx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2059454" y="8019175"/>
            <a:ext cx="3037042" cy="336024"/>
            <a:chOff x="0" y="0"/>
            <a:chExt cx="799879" cy="885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056718" y="7683151"/>
            <a:ext cx="3037042" cy="336024"/>
            <a:chOff x="0" y="0"/>
            <a:chExt cx="799879" cy="885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30" id="30"/>
          <p:cNvSpPr/>
          <p:nvPr/>
        </p:nvSpPr>
        <p:spPr>
          <a:xfrm>
            <a:off x="10556022" y="835519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1" id="31"/>
          <p:cNvGrpSpPr/>
          <p:nvPr/>
        </p:nvGrpSpPr>
        <p:grpSpPr>
          <a:xfrm rot="0">
            <a:off x="12059454" y="7347127"/>
            <a:ext cx="3037042" cy="336024"/>
            <a:chOff x="0" y="0"/>
            <a:chExt cx="799879" cy="885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2059454" y="6682766"/>
            <a:ext cx="3037042" cy="669221"/>
            <a:chOff x="0" y="0"/>
            <a:chExt cx="799879" cy="176256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37" id="37"/>
          <p:cNvSpPr/>
          <p:nvPr/>
        </p:nvSpPr>
        <p:spPr>
          <a:xfrm flipH="true">
            <a:off x="3096977" y="6943081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8" id="38"/>
          <p:cNvGrpSpPr/>
          <p:nvPr/>
        </p:nvGrpSpPr>
        <p:grpSpPr>
          <a:xfrm rot="0">
            <a:off x="12059454" y="6359407"/>
            <a:ext cx="3037042" cy="336024"/>
            <a:chOff x="0" y="0"/>
            <a:chExt cx="799879" cy="885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41" id="41"/>
          <p:cNvSpPr/>
          <p:nvPr/>
        </p:nvSpPr>
        <p:spPr>
          <a:xfrm flipH="false" flipV="false" rot="0">
            <a:off x="5119278" y="2243992"/>
            <a:ext cx="4489458" cy="1748602"/>
          </a:xfrm>
          <a:custGeom>
            <a:avLst/>
            <a:gdLst/>
            <a:ahLst/>
            <a:cxnLst/>
            <a:rect r="r" b="b" t="t" l="l"/>
            <a:pathLst>
              <a:path h="1748602" w="4489458">
                <a:moveTo>
                  <a:pt x="0" y="0"/>
                </a:moveTo>
                <a:lnTo>
                  <a:pt x="4489458" y="0"/>
                </a:lnTo>
                <a:lnTo>
                  <a:pt x="4489458" y="1748601"/>
                </a:lnTo>
                <a:lnTo>
                  <a:pt x="0" y="17486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246" t="-343751" r="-11045" b="-346962"/>
            </a:stretch>
          </a:blipFill>
        </p:spPr>
      </p:sp>
      <p:sp>
        <p:nvSpPr>
          <p:cNvPr name="TextBox 42" id="42"/>
          <p:cNvSpPr txBox="true"/>
          <p:nvPr/>
        </p:nvSpPr>
        <p:spPr>
          <a:xfrm rot="0">
            <a:off x="7146271" y="3047365"/>
            <a:ext cx="10113029" cy="457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</a:p>
        </p:txBody>
      </p:sp>
      <p:sp>
        <p:nvSpPr>
          <p:cNvPr name="TextBox 43" id="43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2904107" y="9480710"/>
            <a:ext cx="1342264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1042353" y="6433811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1053961" y="6130651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0823655" y="8469925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2711871" y="7351987"/>
            <a:ext cx="1726737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rip retorno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2832835" y="6800206"/>
            <a:ext cx="1484809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_start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1362995" y="8469925"/>
            <a:ext cx="290711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rcx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1362416" y="8115211"/>
            <a:ext cx="315185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rdx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5432075" y="3998473"/>
            <a:ext cx="6460737" cy="228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Comparação dos valores. Com os valores 5 e 3 carregados nos registradores %rcx 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 %rdx, a instrução cmpq é executada para determinar qual dos dois é maior, definindo o fluxo do programa.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5432075" y="6981181"/>
            <a:ext cx="4883874" cy="30706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Resultado da comparação. Como 5 é maior que 3, a condição para o desvio (jle casonao) é</a:t>
            </a:r>
            <a:r>
              <a:rPr lang="en-US" sz="2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falsa. O programa seguirá o fluxo principal para somar os valores e armazenar na variável de maior valor inicial (A).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294494"/>
          </a:xfrm>
          <a:custGeom>
            <a:avLst/>
            <a:gdLst/>
            <a:ahLst/>
            <a:cxnLst/>
            <a:rect r="r" b="b" t="t" l="l"/>
            <a:pathLst>
              <a:path h="7294494" w="4489458">
                <a:moveTo>
                  <a:pt x="0" y="0"/>
                </a:moveTo>
                <a:lnTo>
                  <a:pt x="4489457" y="0"/>
                </a:lnTo>
                <a:lnTo>
                  <a:pt x="4489457" y="7294493"/>
                </a:lnTo>
                <a:lnTo>
                  <a:pt x="0" y="7294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6653" r="-56266" b="-14923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556022" y="6676381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4" id="14"/>
          <p:cNvSpPr/>
          <p:nvPr/>
        </p:nvSpPr>
        <p:spPr>
          <a:xfrm>
            <a:off x="10556022" y="6363696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5" id="15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1" id="21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2" id="22"/>
          <p:cNvSpPr txBox="true"/>
          <p:nvPr/>
        </p:nvSpPr>
        <p:spPr>
          <a:xfrm rot="0">
            <a:off x="10823655" y="8115211"/>
            <a:ext cx="314027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rbx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2059454" y="8019175"/>
            <a:ext cx="3037042" cy="336024"/>
            <a:chOff x="0" y="0"/>
            <a:chExt cx="799879" cy="885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056718" y="7683151"/>
            <a:ext cx="3037042" cy="336024"/>
            <a:chOff x="0" y="0"/>
            <a:chExt cx="799879" cy="885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9" id="29"/>
          <p:cNvSpPr/>
          <p:nvPr/>
        </p:nvSpPr>
        <p:spPr>
          <a:xfrm>
            <a:off x="10556022" y="835519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0" id="30"/>
          <p:cNvGrpSpPr/>
          <p:nvPr/>
        </p:nvGrpSpPr>
        <p:grpSpPr>
          <a:xfrm rot="0">
            <a:off x="12059454" y="7347127"/>
            <a:ext cx="3037042" cy="336024"/>
            <a:chOff x="0" y="0"/>
            <a:chExt cx="799879" cy="885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2059454" y="6682766"/>
            <a:ext cx="3037042" cy="669221"/>
            <a:chOff x="0" y="0"/>
            <a:chExt cx="799879" cy="176256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36" id="36"/>
          <p:cNvSpPr/>
          <p:nvPr/>
        </p:nvSpPr>
        <p:spPr>
          <a:xfrm flipH="true">
            <a:off x="3592689" y="7534189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37" id="37"/>
          <p:cNvGrpSpPr/>
          <p:nvPr/>
        </p:nvGrpSpPr>
        <p:grpSpPr>
          <a:xfrm rot="0">
            <a:off x="12059454" y="6359407"/>
            <a:ext cx="3037042" cy="336024"/>
            <a:chOff x="0" y="0"/>
            <a:chExt cx="799879" cy="885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40" id="40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2904107" y="9480710"/>
            <a:ext cx="1342264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1042353" y="6433811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1053961" y="6130651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0823655" y="8469925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2711871" y="7351987"/>
            <a:ext cx="1726737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rip retorno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2832835" y="6800206"/>
            <a:ext cx="1484809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_start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1362995" y="8469925"/>
            <a:ext cx="290711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rcx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1362416" y="8115211"/>
            <a:ext cx="315185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rdx</a:t>
            </a:r>
          </a:p>
        </p:txBody>
      </p:sp>
      <p:sp>
        <p:nvSpPr>
          <p:cNvPr name="AutoShape 55" id="55"/>
          <p:cNvSpPr/>
          <p:nvPr/>
        </p:nvSpPr>
        <p:spPr>
          <a:xfrm flipH="true">
            <a:off x="3810425" y="7811852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56" id="56"/>
          <p:cNvSpPr txBox="true"/>
          <p:nvPr/>
        </p:nvSpPr>
        <p:spPr>
          <a:xfrm rot="0">
            <a:off x="5284402" y="3150378"/>
            <a:ext cx="5106497" cy="3929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0"/>
              </a:lnSpc>
              <a:spcBef>
                <a:spcPct val="0"/>
              </a:spcBef>
            </a:pPr>
            <a:r>
              <a:rPr lang="en-US" sz="248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Execução da soma. A instrução addq %</a:t>
            </a:r>
            <a:r>
              <a:rPr lang="en-US" sz="248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rdx, %rcx realiza a soma 5 + 3, e o resultado, 8, é armazenado em %rcx.</a:t>
            </a:r>
          </a:p>
          <a:p>
            <a:pPr algn="ctr">
              <a:lnSpc>
                <a:spcPts val="3480"/>
              </a:lnSpc>
              <a:spcBef>
                <a:spcPct val="0"/>
              </a:spcBef>
            </a:pPr>
            <a:r>
              <a:rPr lang="en-US" sz="248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resultado da soma (8) é gravado na memória no endereço de A (movq %rcx, (%rax)). O valor original 5 no stack frame da _start é permanentemente sobrescrito por 8.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294494"/>
          </a:xfrm>
          <a:custGeom>
            <a:avLst/>
            <a:gdLst/>
            <a:ahLst/>
            <a:cxnLst/>
            <a:rect r="r" b="b" t="t" l="l"/>
            <a:pathLst>
              <a:path h="7294494" w="4489458">
                <a:moveTo>
                  <a:pt x="0" y="0"/>
                </a:moveTo>
                <a:lnTo>
                  <a:pt x="4489457" y="0"/>
                </a:lnTo>
                <a:lnTo>
                  <a:pt x="4489457" y="7294493"/>
                </a:lnTo>
                <a:lnTo>
                  <a:pt x="0" y="7294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6653" r="-56266" b="-14923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556022" y="6676381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0" id="20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1" id="21"/>
          <p:cNvSpPr txBox="true"/>
          <p:nvPr/>
        </p:nvSpPr>
        <p:spPr>
          <a:xfrm rot="0">
            <a:off x="10823655" y="8115211"/>
            <a:ext cx="314027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rbx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059454" y="8019175"/>
            <a:ext cx="3037042" cy="336024"/>
            <a:chOff x="0" y="0"/>
            <a:chExt cx="799879" cy="885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2056718" y="7683151"/>
            <a:ext cx="3037042" cy="336024"/>
            <a:chOff x="0" y="0"/>
            <a:chExt cx="799879" cy="885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8" id="28"/>
          <p:cNvSpPr/>
          <p:nvPr/>
        </p:nvSpPr>
        <p:spPr>
          <a:xfrm>
            <a:off x="10556022" y="835519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9" id="29"/>
          <p:cNvGrpSpPr/>
          <p:nvPr/>
        </p:nvGrpSpPr>
        <p:grpSpPr>
          <a:xfrm rot="0">
            <a:off x="12059454" y="7347127"/>
            <a:ext cx="3037042" cy="336024"/>
            <a:chOff x="0" y="0"/>
            <a:chExt cx="799879" cy="885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2059454" y="6682766"/>
            <a:ext cx="3037042" cy="669221"/>
            <a:chOff x="0" y="0"/>
            <a:chExt cx="799879" cy="176256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904107" y="9480710"/>
            <a:ext cx="1342264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823655" y="6443336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347864" y="6443336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0823655" y="8469925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2711871" y="7351987"/>
            <a:ext cx="1726737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rip retorno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2832835" y="6800206"/>
            <a:ext cx="1484809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_start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11362995" y="8469925"/>
            <a:ext cx="290711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rcx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1362416" y="8115211"/>
            <a:ext cx="315185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rdx</a:t>
            </a:r>
          </a:p>
        </p:txBody>
      </p:sp>
      <p:sp>
        <p:nvSpPr>
          <p:cNvPr name="AutoShape 50" id="50"/>
          <p:cNvSpPr/>
          <p:nvPr/>
        </p:nvSpPr>
        <p:spPr>
          <a:xfrm flipH="true">
            <a:off x="3342487" y="8460400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51" id="51"/>
          <p:cNvSpPr txBox="true"/>
          <p:nvPr/>
        </p:nvSpPr>
        <p:spPr>
          <a:xfrm rot="0">
            <a:off x="6156895" y="4123498"/>
            <a:ext cx="4666759" cy="140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19"/>
              </a:lnSpc>
              <a:spcBef>
                <a:spcPct val="0"/>
              </a:spcBef>
            </a:pPr>
            <a:r>
              <a:rPr lang="en-US" sz="2657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Apaga os 8B para armazenar a variável temporária que foi esquecida de utilizar. 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294494"/>
          </a:xfrm>
          <a:custGeom>
            <a:avLst/>
            <a:gdLst/>
            <a:ahLst/>
            <a:cxnLst/>
            <a:rect r="r" b="b" t="t" l="l"/>
            <a:pathLst>
              <a:path h="7294494" w="4489458">
                <a:moveTo>
                  <a:pt x="0" y="0"/>
                </a:moveTo>
                <a:lnTo>
                  <a:pt x="4489457" y="0"/>
                </a:lnTo>
                <a:lnTo>
                  <a:pt x="4489457" y="7294493"/>
                </a:lnTo>
                <a:lnTo>
                  <a:pt x="0" y="7294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6653" r="-56266" b="-14923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556022" y="736151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0" id="20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1" id="21"/>
          <p:cNvSpPr txBox="true"/>
          <p:nvPr/>
        </p:nvSpPr>
        <p:spPr>
          <a:xfrm rot="0">
            <a:off x="11123502" y="8115211"/>
            <a:ext cx="314027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rbx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059454" y="8019175"/>
            <a:ext cx="3037042" cy="336024"/>
            <a:chOff x="0" y="0"/>
            <a:chExt cx="799879" cy="885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2056718" y="7683151"/>
            <a:ext cx="3037042" cy="336024"/>
            <a:chOff x="0" y="0"/>
            <a:chExt cx="799879" cy="885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8" id="28"/>
          <p:cNvSpPr/>
          <p:nvPr/>
        </p:nvSpPr>
        <p:spPr>
          <a:xfrm>
            <a:off x="10556022" y="835519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9" id="29"/>
          <p:cNvGrpSpPr/>
          <p:nvPr/>
        </p:nvGrpSpPr>
        <p:grpSpPr>
          <a:xfrm rot="0">
            <a:off x="12059454" y="7347127"/>
            <a:ext cx="3037042" cy="336024"/>
            <a:chOff x="0" y="0"/>
            <a:chExt cx="799879" cy="885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904107" y="9480710"/>
            <a:ext cx="1342264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115986" y="8836386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127595" y="7118942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123502" y="8469925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2711871" y="7351987"/>
            <a:ext cx="1726737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rip retorno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2832835" y="6800206"/>
            <a:ext cx="1484809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_start</a:t>
            </a:r>
          </a:p>
        </p:txBody>
      </p:sp>
      <p:sp>
        <p:nvSpPr>
          <p:cNvPr name="AutoShape 45" id="45"/>
          <p:cNvSpPr/>
          <p:nvPr/>
        </p:nvSpPr>
        <p:spPr>
          <a:xfrm flipH="true">
            <a:off x="2874550" y="8748799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6" id="46"/>
          <p:cNvSpPr/>
          <p:nvPr/>
        </p:nvSpPr>
        <p:spPr>
          <a:xfrm>
            <a:off x="10556022" y="9079731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47" id="47"/>
          <p:cNvSpPr txBox="true"/>
          <p:nvPr/>
        </p:nvSpPr>
        <p:spPr>
          <a:xfrm rot="0">
            <a:off x="6342257" y="3757859"/>
            <a:ext cx="3848949" cy="18482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9"/>
              </a:lnSpc>
              <a:spcBef>
                <a:spcPct val="0"/>
              </a:spcBef>
            </a:pPr>
            <a:r>
              <a:rPr lang="en-US" sz="3506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Preparando retorno para a “Main”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7294494"/>
          </a:xfrm>
          <a:custGeom>
            <a:avLst/>
            <a:gdLst/>
            <a:ahLst/>
            <a:cxnLst/>
            <a:rect r="r" b="b" t="t" l="l"/>
            <a:pathLst>
              <a:path h="7294494" w="4489458">
                <a:moveTo>
                  <a:pt x="0" y="0"/>
                </a:moveTo>
                <a:lnTo>
                  <a:pt x="4489457" y="0"/>
                </a:lnTo>
                <a:lnTo>
                  <a:pt x="4489457" y="7294493"/>
                </a:lnTo>
                <a:lnTo>
                  <a:pt x="0" y="72944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6653" r="-56266" b="-14923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556022" y="736151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11" id="11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059454" y="8691222"/>
            <a:ext cx="3037042" cy="336024"/>
            <a:chOff x="0" y="0"/>
            <a:chExt cx="799879" cy="885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059454" y="8355199"/>
            <a:ext cx="3037042" cy="336024"/>
            <a:chOff x="0" y="0"/>
            <a:chExt cx="799879" cy="885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0" id="20"/>
          <p:cNvSpPr/>
          <p:nvPr/>
        </p:nvSpPr>
        <p:spPr>
          <a:xfrm>
            <a:off x="10556022" y="8710272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1" id="21"/>
          <p:cNvSpPr txBox="true"/>
          <p:nvPr/>
        </p:nvSpPr>
        <p:spPr>
          <a:xfrm rot="0">
            <a:off x="11123502" y="8115211"/>
            <a:ext cx="314027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rbx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12059454" y="8019175"/>
            <a:ext cx="3037042" cy="336024"/>
            <a:chOff x="0" y="0"/>
            <a:chExt cx="799879" cy="885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2056718" y="7683151"/>
            <a:ext cx="3037042" cy="336024"/>
            <a:chOff x="0" y="0"/>
            <a:chExt cx="799879" cy="885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AutoShape 28" id="28"/>
          <p:cNvSpPr/>
          <p:nvPr/>
        </p:nvSpPr>
        <p:spPr>
          <a:xfrm>
            <a:off x="10556022" y="8355199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29" id="29"/>
          <p:cNvGrpSpPr/>
          <p:nvPr/>
        </p:nvGrpSpPr>
        <p:grpSpPr>
          <a:xfrm rot="0">
            <a:off x="12059454" y="7347127"/>
            <a:ext cx="3037042" cy="336024"/>
            <a:chOff x="0" y="0"/>
            <a:chExt cx="799879" cy="885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31628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11115986" y="8836386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AutoShape 33" id="33"/>
          <p:cNvSpPr/>
          <p:nvPr/>
        </p:nvSpPr>
        <p:spPr>
          <a:xfrm flipH="true">
            <a:off x="2092809" y="9041631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34" id="34"/>
          <p:cNvSpPr/>
          <p:nvPr/>
        </p:nvSpPr>
        <p:spPr>
          <a:xfrm>
            <a:off x="10556022" y="9079731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35" id="35"/>
          <p:cNvSpPr/>
          <p:nvPr/>
        </p:nvSpPr>
        <p:spPr>
          <a:xfrm flipH="false" flipV="false" rot="0">
            <a:off x="5119278" y="2243992"/>
            <a:ext cx="4489458" cy="5552418"/>
          </a:xfrm>
          <a:custGeom>
            <a:avLst/>
            <a:gdLst/>
            <a:ahLst/>
            <a:cxnLst/>
            <a:rect r="r" b="b" t="t" l="l"/>
            <a:pathLst>
              <a:path h="5552418" w="4489458">
                <a:moveTo>
                  <a:pt x="0" y="0"/>
                </a:moveTo>
                <a:lnTo>
                  <a:pt x="4489458" y="0"/>
                </a:lnTo>
                <a:lnTo>
                  <a:pt x="4489458" y="5552418"/>
                </a:lnTo>
                <a:lnTo>
                  <a:pt x="0" y="55524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364" t="-136911" r="-10218" b="-8622"/>
            </a:stretch>
          </a:blipFill>
        </p:spPr>
      </p:sp>
      <p:sp>
        <p:nvSpPr>
          <p:cNvPr name="TextBox 36" id="36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904107" y="9480710"/>
            <a:ext cx="1342264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1127595" y="7118942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1123502" y="8469925"/>
            <a:ext cx="303940" cy="280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rax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2711871" y="7351987"/>
            <a:ext cx="1726737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rip retorno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2832835" y="6800206"/>
            <a:ext cx="1484809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_start</a:t>
            </a:r>
          </a:p>
        </p:txBody>
      </p:sp>
      <p:sp>
        <p:nvSpPr>
          <p:cNvPr name="AutoShape 48" id="48"/>
          <p:cNvSpPr/>
          <p:nvPr/>
        </p:nvSpPr>
        <p:spPr>
          <a:xfrm flipH="true" flipV="true">
            <a:off x="7160479" y="6612226"/>
            <a:ext cx="857860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9" id="49"/>
          <p:cNvSpPr/>
          <p:nvPr/>
        </p:nvSpPr>
        <p:spPr>
          <a:xfrm>
            <a:off x="7999288" y="6612226"/>
            <a:ext cx="4011933" cy="934208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059454" y="9363270"/>
            <a:ext cx="3037042" cy="669221"/>
            <a:chOff x="0" y="0"/>
            <a:chExt cx="799879" cy="17625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99879" cy="176256"/>
            </a:xfrm>
            <a:custGeom>
              <a:avLst/>
              <a:gdLst/>
              <a:ahLst/>
              <a:cxnLst/>
              <a:rect r="r" b="b" t="t" l="l"/>
              <a:pathLst>
                <a:path h="176256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176256"/>
                  </a:lnTo>
                  <a:lnTo>
                    <a:pt x="0" y="176256"/>
                  </a:lnTo>
                  <a:close/>
                </a:path>
              </a:pathLst>
            </a:custGeom>
            <a:solidFill>
              <a:srgbClr val="31638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799879" cy="2429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059454" y="9027246"/>
            <a:ext cx="3037042" cy="336024"/>
            <a:chOff x="0" y="0"/>
            <a:chExt cx="799879" cy="885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99879" cy="88500"/>
            </a:xfrm>
            <a:custGeom>
              <a:avLst/>
              <a:gdLst/>
              <a:ahLst/>
              <a:cxnLst/>
              <a:rect r="r" b="b" t="t" l="l"/>
              <a:pathLst>
                <a:path h="88500" w="799879">
                  <a:moveTo>
                    <a:pt x="0" y="0"/>
                  </a:moveTo>
                  <a:lnTo>
                    <a:pt x="799879" y="0"/>
                  </a:lnTo>
                  <a:lnTo>
                    <a:pt x="799879" y="88500"/>
                  </a:lnTo>
                  <a:lnTo>
                    <a:pt x="0" y="88500"/>
                  </a:lnTo>
                  <a:close/>
                </a:path>
              </a:pathLst>
            </a:custGeom>
            <a:solidFill>
              <a:srgbClr val="8C52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66675"/>
              <a:ext cx="799879" cy="15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629821" y="2243992"/>
            <a:ext cx="4489458" cy="7926014"/>
          </a:xfrm>
          <a:custGeom>
            <a:avLst/>
            <a:gdLst/>
            <a:ahLst/>
            <a:cxnLst/>
            <a:rect r="r" b="b" t="t" l="l"/>
            <a:pathLst>
              <a:path h="7926014" w="4489458">
                <a:moveTo>
                  <a:pt x="0" y="0"/>
                </a:moveTo>
                <a:lnTo>
                  <a:pt x="4489457" y="0"/>
                </a:lnTo>
                <a:lnTo>
                  <a:pt x="4489457" y="7926013"/>
                </a:lnTo>
                <a:lnTo>
                  <a:pt x="0" y="7926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36338" r="-56266" b="-8360"/>
            </a:stretch>
          </a:blipFill>
        </p:spPr>
      </p:sp>
      <p:sp>
        <p:nvSpPr>
          <p:cNvPr name="AutoShape 13" id="13"/>
          <p:cNvSpPr/>
          <p:nvPr/>
        </p:nvSpPr>
        <p:spPr>
          <a:xfrm flipH="true">
            <a:off x="3476874" y="8479450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4" id="14"/>
          <p:cNvSpPr/>
          <p:nvPr/>
        </p:nvSpPr>
        <p:spPr>
          <a:xfrm>
            <a:off x="10556022" y="9079731"/>
            <a:ext cx="1468669" cy="0"/>
          </a:xfrm>
          <a:prstGeom prst="line">
            <a:avLst/>
          </a:prstGeom>
          <a:ln cap="flat" w="38100">
            <a:solidFill>
              <a:srgbClr val="FF914D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5" id="15"/>
          <p:cNvSpPr txBox="true"/>
          <p:nvPr/>
        </p:nvSpPr>
        <p:spPr>
          <a:xfrm rot="0">
            <a:off x="10811186" y="8832334"/>
            <a:ext cx="329059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904107" y="9480710"/>
            <a:ext cx="1342264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base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364516" y="8832334"/>
            <a:ext cx="30584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79"/>
              </a:lnSpc>
              <a:spcBef>
                <a:spcPct val="0"/>
              </a:spcBef>
            </a:pPr>
            <a:r>
              <a:rPr lang="en-US" sz="16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rsp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711871" y="7351987"/>
            <a:ext cx="1726737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rip retorno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832835" y="6800206"/>
            <a:ext cx="1484809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_start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658126" y="4450190"/>
            <a:ext cx="4317590" cy="1268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96"/>
              </a:lnSpc>
              <a:spcBef>
                <a:spcPct val="0"/>
              </a:spcBef>
            </a:pPr>
            <a:r>
              <a:rPr lang="en-US" sz="364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Limpa a memoria alocada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24691" y="2918800"/>
            <a:ext cx="3101096" cy="7149944"/>
            <a:chOff x="0" y="0"/>
            <a:chExt cx="812800" cy="187400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1874007"/>
            </a:xfrm>
            <a:custGeom>
              <a:avLst/>
              <a:gdLst/>
              <a:ahLst/>
              <a:cxnLst/>
              <a:rect r="r" b="b" t="t" l="l"/>
              <a:pathLst>
                <a:path h="1874007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874007"/>
                  </a:lnTo>
                  <a:lnTo>
                    <a:pt x="0" y="187400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812800" cy="194068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29821" y="2243992"/>
            <a:ext cx="4489458" cy="7926014"/>
          </a:xfrm>
          <a:custGeom>
            <a:avLst/>
            <a:gdLst/>
            <a:ahLst/>
            <a:cxnLst/>
            <a:rect r="r" b="b" t="t" l="l"/>
            <a:pathLst>
              <a:path h="7926014" w="4489458">
                <a:moveTo>
                  <a:pt x="0" y="0"/>
                </a:moveTo>
                <a:lnTo>
                  <a:pt x="4489457" y="0"/>
                </a:lnTo>
                <a:lnTo>
                  <a:pt x="4489457" y="7926013"/>
                </a:lnTo>
                <a:lnTo>
                  <a:pt x="0" y="7926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36338" r="-56266" b="-836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999288" y="596582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430528" y="2203066"/>
            <a:ext cx="2289423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Memoria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430057" y="9032106"/>
            <a:ext cx="290364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rbp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520760" y="8739274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518023" y="8367372"/>
            <a:ext cx="114432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025237" y="8024035"/>
            <a:ext cx="110000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rax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018035" y="7688011"/>
            <a:ext cx="1108935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rbx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711871" y="7351987"/>
            <a:ext cx="1726737" cy="257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endereço rip retorno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832835" y="6800206"/>
            <a:ext cx="1484809" cy="396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(RA) _start</a:t>
            </a:r>
          </a:p>
        </p:txBody>
      </p:sp>
      <p:sp>
        <p:nvSpPr>
          <p:cNvPr name="AutoShape 16" id="16"/>
          <p:cNvSpPr/>
          <p:nvPr/>
        </p:nvSpPr>
        <p:spPr>
          <a:xfrm flipH="true">
            <a:off x="2595901" y="9949932"/>
            <a:ext cx="3553583" cy="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1742259"/>
          </a:xfrm>
          <a:custGeom>
            <a:avLst/>
            <a:gdLst/>
            <a:ahLst/>
            <a:cxnLst/>
            <a:rect r="r" b="b" t="t" l="l"/>
            <a:pathLst>
              <a:path h="11742259" w="18288000">
                <a:moveTo>
                  <a:pt x="0" y="0"/>
                </a:moveTo>
                <a:lnTo>
                  <a:pt x="18288000" y="0"/>
                </a:lnTo>
                <a:lnTo>
                  <a:pt x="18288000" y="11742259"/>
                </a:lnTo>
                <a:lnTo>
                  <a:pt x="0" y="117422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2829" r="0" b="-12915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659151" y="4364989"/>
            <a:ext cx="969698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FIM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771605" y="596582"/>
            <a:ext cx="4744789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Codigo Assembly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28700" y="3004706"/>
            <a:ext cx="4037468" cy="6253594"/>
          </a:xfrm>
          <a:custGeom>
            <a:avLst/>
            <a:gdLst/>
            <a:ahLst/>
            <a:cxnLst/>
            <a:rect r="r" b="b" t="t" l="l"/>
            <a:pathLst>
              <a:path h="6253594" w="4037468">
                <a:moveTo>
                  <a:pt x="0" y="0"/>
                </a:moveTo>
                <a:lnTo>
                  <a:pt x="4037468" y="0"/>
                </a:lnTo>
                <a:lnTo>
                  <a:pt x="4037468" y="6253594"/>
                </a:lnTo>
                <a:lnTo>
                  <a:pt x="0" y="62535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553" t="-8409" r="-38638" b="-139041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104393" y="4840378"/>
            <a:ext cx="6079215" cy="2582251"/>
          </a:xfrm>
          <a:custGeom>
            <a:avLst/>
            <a:gdLst/>
            <a:ahLst/>
            <a:cxnLst/>
            <a:rect r="r" b="b" t="t" l="l"/>
            <a:pathLst>
              <a:path h="2582251" w="6079215">
                <a:moveTo>
                  <a:pt x="0" y="0"/>
                </a:moveTo>
                <a:lnTo>
                  <a:pt x="6079214" y="0"/>
                </a:lnTo>
                <a:lnTo>
                  <a:pt x="6079214" y="2582250"/>
                </a:lnTo>
                <a:lnTo>
                  <a:pt x="0" y="25822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553" t="-393397" r="-38638" b="-40892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221832" y="3004706"/>
            <a:ext cx="2876417" cy="6253594"/>
          </a:xfrm>
          <a:custGeom>
            <a:avLst/>
            <a:gdLst/>
            <a:ahLst/>
            <a:cxnLst/>
            <a:rect r="r" b="b" t="t" l="l"/>
            <a:pathLst>
              <a:path h="6253594" w="2876417">
                <a:moveTo>
                  <a:pt x="0" y="0"/>
                </a:moveTo>
                <a:lnTo>
                  <a:pt x="2876417" y="0"/>
                </a:lnTo>
                <a:lnTo>
                  <a:pt x="2876417" y="6253594"/>
                </a:lnTo>
                <a:lnTo>
                  <a:pt x="0" y="62535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112" t="-139465" r="-95500" b="-913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7189"/>
            <a:ext cx="4489458" cy="2510672"/>
          </a:xfrm>
          <a:custGeom>
            <a:avLst/>
            <a:gdLst/>
            <a:ahLst/>
            <a:cxnLst/>
            <a:rect r="r" b="b" t="t" l="l"/>
            <a:pathLst>
              <a:path h="2510672" w="4489458">
                <a:moveTo>
                  <a:pt x="0" y="0"/>
                </a:moveTo>
                <a:lnTo>
                  <a:pt x="4489457" y="0"/>
                </a:lnTo>
                <a:lnTo>
                  <a:pt x="4489457" y="2510673"/>
                </a:lnTo>
                <a:lnTo>
                  <a:pt x="0" y="25106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46955" r="-56266" b="-62554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16280" y="3372363"/>
            <a:ext cx="10232994" cy="5029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5 - pushq %rbp: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Salva o ponteiro da base antigo. O r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egistrador %rbp aponta para a base do stack frame da função anterior. Guardamos ele na pilha para poder restaurá-lo no final.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6 - movq %rsp, %rbp: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Cria o novo ponteiro da base. O topo da pilha (%rsp) agora se torna a base para o stack frame da função soma.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7 - subq $8, %rsp: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Aloca espaço na pilha. Move o topo da pilha 8 bytes para baixo, reservando espaço para uma variável local temporária 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596188" y="596582"/>
            <a:ext cx="3095625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Label Soma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7189"/>
            <a:ext cx="4489458" cy="4055233"/>
          </a:xfrm>
          <a:custGeom>
            <a:avLst/>
            <a:gdLst/>
            <a:ahLst/>
            <a:cxnLst/>
            <a:rect r="r" b="b" t="t" l="l"/>
            <a:pathLst>
              <a:path h="4055233" w="4489458">
                <a:moveTo>
                  <a:pt x="0" y="0"/>
                </a:moveTo>
                <a:lnTo>
                  <a:pt x="4489457" y="0"/>
                </a:lnTo>
                <a:lnTo>
                  <a:pt x="4489457" y="4055233"/>
                </a:lnTo>
                <a:lnTo>
                  <a:pt x="0" y="40552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29071" r="-56266" b="-349196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46271" y="2409114"/>
            <a:ext cx="10232994" cy="7315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9 - movq 16(%rbp), %rax: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Carrega o primeiro argumento no r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egistrador %rax. Os argumentos foram colocados na pilha pela função _start antes de chamar soma. 16(%rbp) acessa esse dado na pilha.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10 - movq (%rax), %rcx: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Desreferencia o ponteiro. Pega o valor que está no endereço contido em %rax e o coloca em %rcx. Agora, %rcx contém o valor de *x.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12 - movq 24(%rbp), %rbx: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Carrega o segundo argumento (o endereço de y) no registrador %rbx.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13 - movq (%rbx), %rdx: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Desreferencia o ponteiro. Pega o valor que está no endereço contido em %rbx e o coloca em %rdx. Agora, %rdx contém o valor de *y.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596188" y="596582"/>
            <a:ext cx="3095625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Label Soma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50185"/>
            <a:ext cx="4489458" cy="5824729"/>
          </a:xfrm>
          <a:custGeom>
            <a:avLst/>
            <a:gdLst/>
            <a:ahLst/>
            <a:cxnLst/>
            <a:rect r="r" b="b" t="t" l="l"/>
            <a:pathLst>
              <a:path h="5824729" w="4489458">
                <a:moveTo>
                  <a:pt x="0" y="0"/>
                </a:moveTo>
                <a:lnTo>
                  <a:pt x="4489457" y="0"/>
                </a:lnTo>
                <a:lnTo>
                  <a:pt x="4489457" y="5824730"/>
                </a:lnTo>
                <a:lnTo>
                  <a:pt x="0" y="58247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20239" r="-56266" b="-212734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31276" y="2589063"/>
            <a:ext cx="10217999" cy="6401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15 - cmpq %rdx, %rcx: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Compara os valor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 em %rcx (*x) e %rdx (*y).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16 - jle casonao: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Jump if Less or Equal (Pule se Menor ou Igual). Se o resultado da comparação for que %rcx é menor ou igual a %rdx (ou seja, *x &lt;= *y), o programa desvia para a etiqueta casonao. Caso contrário (*x &gt; *y), a execução continua na próxima linha.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18 - </a:t>
            </a: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addq %rdx, %rcx: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Soma %rdx (*y) em %rcx (*x). O resultado (*x + *y) fica em %rcx.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19 - </a:t>
            </a: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movq %rcx, (%rax):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Armazena o resultado da soma de volta na memória, no endereço de x (que está em %rax). Essencialmente, *x = *x + *y.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596188" y="596582"/>
            <a:ext cx="3095625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Label Soma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8852"/>
            <a:ext cx="4489458" cy="7294311"/>
          </a:xfrm>
          <a:custGeom>
            <a:avLst/>
            <a:gdLst/>
            <a:ahLst/>
            <a:cxnLst/>
            <a:rect r="r" b="b" t="t" l="l"/>
            <a:pathLst>
              <a:path h="7294311" w="4489458">
                <a:moveTo>
                  <a:pt x="0" y="0"/>
                </a:moveTo>
                <a:lnTo>
                  <a:pt x="4489457" y="0"/>
                </a:lnTo>
                <a:lnTo>
                  <a:pt x="4489457" y="7294311"/>
                </a:lnTo>
                <a:lnTo>
                  <a:pt x="0" y="72943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16162" r="-56266" b="-14972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46271" y="3919252"/>
            <a:ext cx="10217999" cy="4115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21 - addq $8, %rsp: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Libera o 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espaço local alocado no início da função.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22 - popq %rbp: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Restaura o ponteiro da base da função anterior, que estava salvo na pilha.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23 - </a:t>
            </a: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ret: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Retorna a execução para o ponto onde a função soma foi chamada.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596188" y="596582"/>
            <a:ext cx="3095625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Label Soma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52023"/>
            <a:ext cx="4489458" cy="2405702"/>
          </a:xfrm>
          <a:custGeom>
            <a:avLst/>
            <a:gdLst/>
            <a:ahLst/>
            <a:cxnLst/>
            <a:rect r="r" b="b" t="t" l="l"/>
            <a:pathLst>
              <a:path h="2405702" w="4489458">
                <a:moveTo>
                  <a:pt x="0" y="0"/>
                </a:moveTo>
                <a:lnTo>
                  <a:pt x="4489457" y="0"/>
                </a:lnTo>
                <a:lnTo>
                  <a:pt x="4489457" y="2405702"/>
                </a:lnTo>
                <a:lnTo>
                  <a:pt x="0" y="24057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350078" r="-56266" b="-356125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46271" y="3919252"/>
            <a:ext cx="10217999" cy="4115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26 - addq %rcx, %rdx: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Soma %rcx (*x) em %rdx (*y). O r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esultado (*y + *x) fica em %rdx.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27 - movq %rdx, (%rbx):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Armazena o resultado da soma de volta na memória, no endereço de y (que está em %rbx).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Essencialmente, *y = *y + *x.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  <a:p>
            <a:pPr algn="just">
              <a:lnSpc>
                <a:spcPts val="3640"/>
              </a:lnSpc>
              <a:spcBef>
                <a:spcPct val="0"/>
              </a:spcBef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29..31 - </a:t>
            </a: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finalizando a função e retornando.</a:t>
            </a:r>
          </a:p>
          <a:p>
            <a:pPr algn="just">
              <a:lnSpc>
                <a:spcPts val="364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268170" y="596582"/>
            <a:ext cx="3751659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Label casonao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2156328"/>
          </a:xfrm>
          <a:custGeom>
            <a:avLst/>
            <a:gdLst/>
            <a:ahLst/>
            <a:cxnLst/>
            <a:rect r="r" b="b" t="t" l="l"/>
            <a:pathLst>
              <a:path h="2156328" w="18288000">
                <a:moveTo>
                  <a:pt x="0" y="0"/>
                </a:moveTo>
                <a:lnTo>
                  <a:pt x="18288000" y="0"/>
                </a:lnTo>
                <a:lnTo>
                  <a:pt x="18288000" y="2156328"/>
                </a:lnTo>
                <a:lnTo>
                  <a:pt x="0" y="2156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3229" r="0" b="-51487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9821" y="2243992"/>
            <a:ext cx="4489458" cy="2510672"/>
          </a:xfrm>
          <a:custGeom>
            <a:avLst/>
            <a:gdLst/>
            <a:ahLst/>
            <a:cxnLst/>
            <a:rect r="r" b="b" t="t" l="l"/>
            <a:pathLst>
              <a:path h="2510672" w="4489458">
                <a:moveTo>
                  <a:pt x="0" y="0"/>
                </a:moveTo>
                <a:lnTo>
                  <a:pt x="4489457" y="0"/>
                </a:lnTo>
                <a:lnTo>
                  <a:pt x="4489457" y="2510672"/>
                </a:lnTo>
                <a:lnTo>
                  <a:pt x="0" y="25106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276" t="-430409" r="-56266" b="-24208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46271" y="3456940"/>
            <a:ext cx="10217999" cy="6401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34 &amp; 35 - pushq %rbp; movq %rsp, %rbp: 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Pró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logo padrão, igual ao da função soma.</a:t>
            </a:r>
          </a:p>
          <a:p>
            <a:pPr algn="just">
              <a:lnSpc>
                <a:spcPts val="3640"/>
              </a:lnSpc>
            </a:pPr>
          </a:p>
          <a:p>
            <a:pPr algn="just">
              <a:lnSpc>
                <a:spcPts val="3640"/>
              </a:lnSpc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36 - subq $16, %rsp: 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Aloca 16 bytes na pilha para duas variáveis locais de 8 bytes cada (A e B).</a:t>
            </a:r>
          </a:p>
          <a:p>
            <a:pPr algn="just">
              <a:lnSpc>
                <a:spcPts val="3640"/>
              </a:lnSpc>
            </a:pPr>
          </a:p>
          <a:p>
            <a:pPr algn="just">
              <a:lnSpc>
                <a:spcPts val="3640"/>
              </a:lnSpc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38 - movq $5, -8(%rbp):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Armazena o valor 5 na primeira variável local (A), localizada em um deslocamento de -8 bytes a partir da base da pilha.</a:t>
            </a:r>
          </a:p>
          <a:p>
            <a:pPr algn="just">
              <a:lnSpc>
                <a:spcPts val="3640"/>
              </a:lnSpc>
            </a:pPr>
          </a:p>
          <a:p>
            <a:pPr algn="just">
              <a:lnSpc>
                <a:spcPts val="3640"/>
              </a:lnSpc>
            </a:pPr>
            <a:r>
              <a:rPr lang="en-US" b="true" sz="2600" i="true">
                <a:solidFill>
                  <a:srgbClr val="000000"/>
                </a:solidFill>
                <a:latin typeface="Arial Bold Italics"/>
                <a:ea typeface="Arial Bold Italics"/>
                <a:cs typeface="Arial Bold Italics"/>
                <a:sym typeface="Arial Bold Italics"/>
              </a:rPr>
              <a:t>40 - movq $3, -16(%rbp):</a:t>
            </a:r>
            <a:r>
              <a:rPr lang="en-US" sz="2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Armazena o valor 3 na segunda variável local (B), em um deslocamento de -16 bytes</a:t>
            </a:r>
          </a:p>
          <a:p>
            <a:pPr algn="just">
              <a:lnSpc>
                <a:spcPts val="3640"/>
              </a:lnSpc>
            </a:pPr>
          </a:p>
          <a:p>
            <a:pPr algn="just">
              <a:lnSpc>
                <a:spcPts val="364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585397" y="596582"/>
            <a:ext cx="3117205" cy="7785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39"/>
              </a:lnSpc>
              <a:spcBef>
                <a:spcPct val="0"/>
              </a:spcBef>
            </a:pPr>
            <a:r>
              <a:rPr lang="en-US" sz="4599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Label _start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DAGy-IQFF48</dc:identifier>
  <dcterms:modified xsi:type="dcterms:W3CDTF">2011-08-01T06:04:30Z</dcterms:modified>
  <cp:revision>1</cp:revision>
  <dc:title>Segurança de Sistemas - Trabalho do RA1</dc:title>
</cp:coreProperties>
</file>

<file path=docProps/thumbnail.jpeg>
</file>